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5"/>
  </p:notesMasterIdLst>
  <p:sldIdLst>
    <p:sldId id="275" r:id="rId2"/>
    <p:sldId id="392" r:id="rId3"/>
    <p:sldId id="388" r:id="rId4"/>
    <p:sldId id="390" r:id="rId5"/>
    <p:sldId id="383" r:id="rId6"/>
    <p:sldId id="393" r:id="rId7"/>
    <p:sldId id="395" r:id="rId8"/>
    <p:sldId id="394" r:id="rId9"/>
    <p:sldId id="396" r:id="rId10"/>
    <p:sldId id="341" r:id="rId11"/>
    <p:sldId id="397" r:id="rId12"/>
    <p:sldId id="373" r:id="rId13"/>
    <p:sldId id="39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2440"/>
    <a:srgbClr val="4068E0"/>
    <a:srgbClr val="2A3897"/>
    <a:srgbClr val="B33181"/>
    <a:srgbClr val="DAE3F3"/>
    <a:srgbClr val="E2EBFD"/>
    <a:srgbClr val="00B0F0"/>
    <a:srgbClr val="0232CC"/>
    <a:srgbClr val="DDEEFF"/>
    <a:srgbClr val="FACC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41" autoAdjust="0"/>
    <p:restoredTop sz="74966"/>
  </p:normalViewPr>
  <p:slideViewPr>
    <p:cSldViewPr snapToGrid="0" snapToObjects="1">
      <p:cViewPr varScale="1">
        <p:scale>
          <a:sx n="94" d="100"/>
          <a:sy n="94" d="100"/>
        </p:scale>
        <p:origin x="1336" y="192"/>
      </p:cViewPr>
      <p:guideLst>
        <p:guide orient="horz" pos="2160"/>
        <p:guide pos="3840"/>
      </p:guideLst>
    </p:cSldViewPr>
  </p:slideViewPr>
  <p:notesTextViewPr>
    <p:cViewPr>
      <p:scale>
        <a:sx n="95" d="100"/>
        <a:sy n="9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B0F5E3-5D80-8143-93D1-1407509CB6DE}" type="datetimeFigureOut">
              <a:rPr lang="en-US" smtClean="0"/>
              <a:t>2/20/25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D56B7-B258-1B4F-A58C-4F09E7E97D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94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600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90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64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10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8139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1D162-A418-8867-3EE1-11E94154C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7FA209-1115-A072-058D-D5982CE69BF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728763-B4D7-6222-74D5-F13C34E786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7A177-E68A-AD0F-C027-7D1FDE521CE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7371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E2D6A-72AC-28E2-F1CC-691FF2E48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0F8A86-E4BA-263B-17D5-2C7DAFBF20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9EFA57F-E9A8-2A2A-E022-354099B399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0A5CA6-FAD1-9AE9-6CA2-E2B9EAF1A33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84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9D54E-145A-E5F4-9568-82450FC1C5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F9E6B78-4B46-52E0-EBB0-B2DDE7E7F7E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C9D5C5-C95D-FA69-24D1-0840BE10A4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0AD674-7534-7449-405F-2AD6D2C28F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713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9155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EA2E8C-FE43-9FCB-4C59-616178A4E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E43031-3C15-3E78-4110-6E2C3CD444C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C4D55E6-E80D-ED0B-0614-E67F3556A4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3C03F-8A9C-5BC5-B844-180464E66C7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D56B7-B258-1B4F-A58C-4F09E7E97D4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363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366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069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672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4AF3C-7169-764C-A448-0A46665EE0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6AE68-21DD-4947-B887-66FFE76DC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01089-FF4D-CF45-952B-AE9483E686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7499C-DB9F-6E4D-BF02-ED7560B1B5B2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84C459-3BFC-124E-8E1A-5096AD82C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E9661A-E266-304B-B8E3-45AE15075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9DC1A8-B487-A042-870D-7EA0C2646C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138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F5EC63-875A-2946-A1FF-61D297B8A698}"/>
              </a:ext>
            </a:extLst>
          </p:cNvPr>
          <p:cNvSpPr txBox="1"/>
          <p:nvPr userDrawn="1"/>
        </p:nvSpPr>
        <p:spPr>
          <a:xfrm>
            <a:off x="11782097" y="619059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646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3018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747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55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917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425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383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F5155B1-FE44-3A48-B1E4-A60090E23F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31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1F630-5A00-FF42-A334-2F68B0A18394}" type="datetimeFigureOut">
              <a:rPr lang="en-US" smtClean="0"/>
              <a:t>2/20/25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8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yulab-smu.top/biomedical-knowledge-mining-book/index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hyperlink" Target="https://maayanlab.cloud/Enrichr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hyperlink" Target="https://david.ncifcrf.gov/home.jsp" TargetMode="Externa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36E4B743-D2C5-BA42-9781-F0B360A8BEBC}"/>
              </a:ext>
            </a:extLst>
          </p:cNvPr>
          <p:cNvGrpSpPr/>
          <p:nvPr/>
        </p:nvGrpSpPr>
        <p:grpSpPr>
          <a:xfrm>
            <a:off x="-162794" y="0"/>
            <a:ext cx="12354795" cy="6903425"/>
            <a:chOff x="-398651" y="-440656"/>
            <a:chExt cx="12273490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69101EA-6517-0F41-8842-AF39E5B35D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407"/>
            <a:stretch/>
          </p:blipFill>
          <p:spPr>
            <a:xfrm>
              <a:off x="-398651" y="-440656"/>
              <a:ext cx="6493565" cy="6858000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4588AA-70AC-9C44-A709-C8E7542C9F10}"/>
                </a:ext>
              </a:extLst>
            </p:cNvPr>
            <p:cNvSpPr/>
            <p:nvPr/>
          </p:nvSpPr>
          <p:spPr>
            <a:xfrm>
              <a:off x="3372163" y="4660247"/>
              <a:ext cx="7251259" cy="17115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3442B74-494D-3841-AC44-5766AA7C8287}"/>
                </a:ext>
              </a:extLst>
            </p:cNvPr>
            <p:cNvSpPr/>
            <p:nvPr/>
          </p:nvSpPr>
          <p:spPr>
            <a:xfrm>
              <a:off x="5778967" y="3261939"/>
              <a:ext cx="3563815" cy="23446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8EC43762-5981-CE43-B7A2-FC806C1713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030" t="13826" b="10991"/>
            <a:stretch/>
          </p:blipFill>
          <p:spPr>
            <a:xfrm>
              <a:off x="8669391" y="5076634"/>
              <a:ext cx="3205448" cy="929409"/>
            </a:xfrm>
            <a:prstGeom prst="rect">
              <a:avLst/>
            </a:prstGeom>
          </p:spPr>
        </p:pic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24777CAD-3580-9248-A30B-EE2E8B24E1AA}"/>
              </a:ext>
            </a:extLst>
          </p:cNvPr>
          <p:cNvSpPr txBox="1">
            <a:spLocks/>
          </p:cNvSpPr>
          <p:nvPr/>
        </p:nvSpPr>
        <p:spPr>
          <a:xfrm>
            <a:off x="5951279" y="1126717"/>
            <a:ext cx="5337339" cy="166862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en-US" sz="2800" b="1">
                <a:solidFill>
                  <a:srgbClr val="C02138"/>
                </a:solidFill>
                <a:latin typeface="Avenir" panose="02000503020000020003" pitchFamily="2" charset="0"/>
              </a:rPr>
              <a:t>Downstream Analysis of RNA-Seq Results in R: GSEA, PPI Networks, and Biological Interpretation</a:t>
            </a:r>
            <a:endParaRPr lang="en-US" sz="2800" b="1" dirty="0">
              <a:solidFill>
                <a:srgbClr val="C02138"/>
              </a:solidFill>
              <a:latin typeface="Avenir" panose="02000503020000020003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D9372BD-8AF9-4680-9C9B-D10E687EA226}"/>
              </a:ext>
            </a:extLst>
          </p:cNvPr>
          <p:cNvSpPr txBox="1"/>
          <p:nvPr/>
        </p:nvSpPr>
        <p:spPr>
          <a:xfrm>
            <a:off x="6055747" y="3202880"/>
            <a:ext cx="5715303" cy="452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400" b="1" dirty="0">
                <a:latin typeface="Avenir" panose="02000503020000020003" pitchFamily="2" charset="0"/>
              </a:rPr>
              <a:t>Francesca Vitali, Ph.D.</a:t>
            </a:r>
          </a:p>
        </p:txBody>
      </p:sp>
    </p:spTree>
    <p:extLst>
      <p:ext uri="{BB962C8B-B14F-4D97-AF65-F5344CB8AC3E}">
        <p14:creationId xmlns:p14="http://schemas.microsoft.com/office/powerpoint/2010/main" val="42671352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5F455BAE-ED15-D742-90BD-3F409D3FE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598" y="132538"/>
            <a:ext cx="10798135" cy="785813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3200" b="1" dirty="0">
                <a:latin typeface="Avenir Book" panose="02000503020000020003" pitchFamily="2" charset="0"/>
              </a:rPr>
              <a:t>1. Overrepresentation Enrichment : Fisher’s test</a:t>
            </a:r>
          </a:p>
        </p:txBody>
      </p:sp>
      <p:graphicFrame>
        <p:nvGraphicFramePr>
          <p:cNvPr id="7" name="Group 38">
            <a:extLst>
              <a:ext uri="{FF2B5EF4-FFF2-40B4-BE49-F238E27FC236}">
                <a16:creationId xmlns:a16="http://schemas.microsoft.com/office/drawing/2014/main" id="{46A45414-07E2-C943-94F4-94197DFAB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5149016"/>
              </p:ext>
            </p:extLst>
          </p:nvPr>
        </p:nvGraphicFramePr>
        <p:xfrm>
          <a:off x="4008650" y="1121056"/>
          <a:ext cx="3659188" cy="1097280"/>
        </p:xfrm>
        <a:graphic>
          <a:graphicData uri="http://schemas.openxmlformats.org/drawingml/2006/table">
            <a:tbl>
              <a:tblPr>
                <a:effectLst>
                  <a:reflection blurRad="6350" stA="52000" endA="300" endPos="35000" dir="5400000" sy="-100000" algn="bl" rotWithShape="0"/>
                </a:effectLst>
                <a:tableStyleId>{ED083AE6-46FA-4A59-8FB0-9F97EB10719F}</a:tableStyleId>
              </a:tblPr>
              <a:tblGrid>
                <a:gridCol w="178085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74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432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cs typeface="Arial" charset="0"/>
                        </a:rPr>
                        <a:t>DEG</a:t>
                      </a:r>
                      <a:endParaRPr kumimoji="0" lang="it-IT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Genome</a:t>
                      </a:r>
                      <a:endParaRPr kumimoji="0" lang="it-IT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i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in the pathway</a:t>
                      </a:r>
                      <a:endParaRPr kumimoji="0" lang="it-IT" sz="1800" b="0" i="1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kumimoji="0" 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40</a:t>
                      </a:r>
                      <a:endParaRPr kumimoji="0" 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i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Not in pathway</a:t>
                      </a:r>
                      <a:endParaRPr kumimoji="0" lang="it-IT" sz="1800" b="0" i="1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297</a:t>
                      </a:r>
                      <a:endParaRPr kumimoji="0" 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29960</a:t>
                      </a:r>
                      <a:endParaRPr kumimoji="0" 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0ACCEFD-8DC7-A266-7539-4275923020ED}"/>
              </a:ext>
            </a:extLst>
          </p:cNvPr>
          <p:cNvSpPr txBox="1"/>
          <p:nvPr/>
        </p:nvSpPr>
        <p:spPr>
          <a:xfrm>
            <a:off x="950384" y="3059288"/>
            <a:ext cx="10798135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Book" panose="02000503020000020003" pitchFamily="2" charset="0"/>
              </a:rPr>
              <a:t>Requires a cutoff (arbitrary) – based on Fold change or p-values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Book" panose="02000503020000020003" pitchFamily="2" charset="0"/>
              </a:rPr>
              <a:t>Not accounts for the values of the gene-level statistics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Book" panose="02000503020000020003" pitchFamily="2" charset="0"/>
              </a:rPr>
              <a:t>Good for overlap of significant genes in two comparisons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Book" panose="02000503020000020003" pitchFamily="2" charset="0"/>
              </a:rPr>
              <a:t>Computationally fast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B0DF5E1-29EB-11A1-D38F-5BC5933DB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 fontScale="25000" lnSpcReduction="20000"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813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345245-F4A1-D977-E0E3-179A0E1C57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E4DE364C-22A2-3B5B-A88F-613B830C3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120" y="74642"/>
            <a:ext cx="10938679" cy="785813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3200" b="1" dirty="0">
                <a:latin typeface="Avenir Book" panose="02000503020000020003" pitchFamily="2" charset="0"/>
              </a:rPr>
              <a:t>2. Gene Set Enrichment Analysis (GSEA)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65A6E3-F908-E86E-4791-2ACBA1A34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11" name="Picture 2" descr="How to perform a Gene Set Enrichment Analysis">
            <a:extLst>
              <a:ext uri="{FF2B5EF4-FFF2-40B4-BE49-F238E27FC236}">
                <a16:creationId xmlns:a16="http://schemas.microsoft.com/office/drawing/2014/main" id="{D182B83F-70D7-37F1-FA6D-99914782B2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9" t="20425" r="12945" b="21076"/>
          <a:stretch/>
        </p:blipFill>
        <p:spPr bwMode="auto">
          <a:xfrm>
            <a:off x="9576694" y="467548"/>
            <a:ext cx="1965278" cy="1041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4BDA41F-762E-C15A-2B17-E9EF05354603}"/>
              </a:ext>
            </a:extLst>
          </p:cNvPr>
          <p:cNvSpPr txBox="1"/>
          <p:nvPr/>
        </p:nvSpPr>
        <p:spPr>
          <a:xfrm>
            <a:off x="429733" y="1331509"/>
            <a:ext cx="503102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Book" panose="02000503020000020003" pitchFamily="2" charset="0"/>
              </a:rPr>
              <a:t>Gene-set analysis is cutoff-free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Book" panose="02000503020000020003" pitchFamily="2" charset="0"/>
              </a:rPr>
              <a:t>Uses all gene-level data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venir Book" panose="02000503020000020003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venir Book" panose="02000503020000020003" pitchFamily="2" charset="0"/>
              </a:rPr>
              <a:t>Can detect small and coordinate (same direction)  changes that collectively contribute to biological processes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0645B4E-D31C-67DD-CEF5-59BE5CD759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0759" y="1901816"/>
            <a:ext cx="6435436" cy="3921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9913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164706-6347-AA46-A512-61621D17EB02}"/>
              </a:ext>
            </a:extLst>
          </p:cNvPr>
          <p:cNvSpPr txBox="1">
            <a:spLocks/>
          </p:cNvSpPr>
          <p:nvPr/>
        </p:nvSpPr>
        <p:spPr>
          <a:xfrm>
            <a:off x="393864" y="-513709"/>
            <a:ext cx="11092620" cy="31027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algn="l"/>
            <a:endParaRPr lang="en-US" sz="2800" dirty="0">
              <a:latin typeface="Avenir" panose="02000503020000020003"/>
            </a:endParaRPr>
          </a:p>
        </p:txBody>
      </p:sp>
      <p:sp>
        <p:nvSpPr>
          <p:cNvPr id="7" name="Rectangle: Rounded Corners 48">
            <a:extLst>
              <a:ext uri="{FF2B5EF4-FFF2-40B4-BE49-F238E27FC236}">
                <a16:creationId xmlns:a16="http://schemas.microsoft.com/office/drawing/2014/main" id="{4AD55239-A598-F642-A86B-66E4ED9F5E67}"/>
              </a:ext>
            </a:extLst>
          </p:cNvPr>
          <p:cNvSpPr/>
          <p:nvPr/>
        </p:nvSpPr>
        <p:spPr>
          <a:xfrm>
            <a:off x="238038" y="731726"/>
            <a:ext cx="11744696" cy="5928381"/>
          </a:xfrm>
          <a:prstGeom prst="roundRect">
            <a:avLst>
              <a:gd name="adj" fmla="val 7136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B81E19-99E8-FB42-8374-B45833643651}"/>
              </a:ext>
            </a:extLst>
          </p:cNvPr>
          <p:cNvSpPr txBox="1"/>
          <p:nvPr/>
        </p:nvSpPr>
        <p:spPr>
          <a:xfrm>
            <a:off x="2890822" y="132738"/>
            <a:ext cx="6098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" panose="02000503020000020003"/>
              </a:rPr>
              <a:t>R packages</a:t>
            </a:r>
          </a:p>
        </p:txBody>
      </p:sp>
      <p:pic>
        <p:nvPicPr>
          <p:cNvPr id="9218" name="Picture 2" descr="How to Make a R package in Rstudio">
            <a:extLst>
              <a:ext uri="{FF2B5EF4-FFF2-40B4-BE49-F238E27FC236}">
                <a16:creationId xmlns:a16="http://schemas.microsoft.com/office/drawing/2014/main" id="{4269B4D8-4695-6A45-A941-62D0C50581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2403" y="2169472"/>
            <a:ext cx="2598844" cy="2519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F8B29D9-1FCC-214D-B5EB-69871A5C6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144" y="2171635"/>
            <a:ext cx="5715772" cy="39546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D3D17C-27D0-2E46-A633-FDC36AC22EF9}"/>
              </a:ext>
            </a:extLst>
          </p:cNvPr>
          <p:cNvSpPr txBox="1"/>
          <p:nvPr/>
        </p:nvSpPr>
        <p:spPr>
          <a:xfrm>
            <a:off x="1562816" y="902295"/>
            <a:ext cx="93200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venir" panose="02000503020000020003"/>
              </a:rPr>
              <a:t>R packages contain </a:t>
            </a:r>
            <a:r>
              <a:rPr lang="en-US" sz="2000" b="1" dirty="0">
                <a:latin typeface="Avenir" panose="02000503020000020003"/>
              </a:rPr>
              <a:t>code, functions, data, and documentation </a:t>
            </a:r>
            <a:r>
              <a:rPr lang="en-US" dirty="0">
                <a:latin typeface="Avenir" panose="02000503020000020003"/>
              </a:rPr>
              <a:t>in a standardized collection format that can be installed by users of R, typically via a centralized software repository such as CRAN (the Comprehensive R Archive Network).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8EFA8E-0844-75DC-50D0-0F6A92C88592}"/>
              </a:ext>
            </a:extLst>
          </p:cNvPr>
          <p:cNvSpPr txBox="1"/>
          <p:nvPr/>
        </p:nvSpPr>
        <p:spPr>
          <a:xfrm>
            <a:off x="7218486" y="4889487"/>
            <a:ext cx="38883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990000"/>
                </a:solidFill>
                <a:effectLst/>
                <a:latin typeface="Avenir Book" panose="02000503020000020003" pitchFamily="2" charset="0"/>
              </a:rPr>
              <a:t>library</a:t>
            </a:r>
            <a:r>
              <a:rPr lang="en-US" sz="2800" dirty="0">
                <a:latin typeface="Avenir Book" panose="02000503020000020003" pitchFamily="2" charset="0"/>
              </a:rPr>
              <a:t>(</a:t>
            </a:r>
            <a:r>
              <a:rPr lang="en-US" sz="2800" dirty="0" err="1">
                <a:latin typeface="Avenir Book" panose="02000503020000020003" pitchFamily="2" charset="0"/>
              </a:rPr>
              <a:t>clusterProfiler</a:t>
            </a:r>
            <a:r>
              <a:rPr lang="en-US" sz="2800" dirty="0">
                <a:latin typeface="Avenir Book" panose="02000503020000020003" pitchFamily="2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25B5B1-9A18-FE73-AFAB-EDAF0817B94E}"/>
              </a:ext>
            </a:extLst>
          </p:cNvPr>
          <p:cNvSpPr txBox="1"/>
          <p:nvPr/>
        </p:nvSpPr>
        <p:spPr>
          <a:xfrm>
            <a:off x="6110386" y="5496237"/>
            <a:ext cx="525344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Avenir Book" panose="02000503020000020003" pitchFamily="2" charset="0"/>
                <a:hlinkClick r:id="rId4"/>
              </a:rPr>
              <a:t>https://yulab-smu.top/biomedical-knowledge-mining-book/index.html</a:t>
            </a:r>
            <a:r>
              <a:rPr lang="en-US" sz="2400" dirty="0">
                <a:latin typeface="Avenir Book" panose="02000503020000020003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79584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9B81E19-99E8-FB42-8374-B45833643651}"/>
              </a:ext>
            </a:extLst>
          </p:cNvPr>
          <p:cNvSpPr txBox="1"/>
          <p:nvPr/>
        </p:nvSpPr>
        <p:spPr>
          <a:xfrm>
            <a:off x="2505387" y="2644170"/>
            <a:ext cx="74541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" panose="02000503020000020003"/>
              </a:rPr>
              <a:t>EXERCISE</a:t>
            </a:r>
          </a:p>
          <a:p>
            <a:pPr algn="ctr"/>
            <a:r>
              <a:rPr lang="en-US" sz="3200">
                <a:latin typeface="Avenir" panose="02000503020000020003"/>
              </a:rPr>
              <a:t>Pathway-Enrichment </a:t>
            </a:r>
            <a:r>
              <a:rPr lang="en-US" sz="3200" dirty="0">
                <a:latin typeface="Avenir" panose="02000503020000020003"/>
              </a:rPr>
              <a:t>Analysis</a:t>
            </a:r>
          </a:p>
          <a:p>
            <a:pPr algn="ctr"/>
            <a:r>
              <a:rPr lang="en-US" sz="3200" dirty="0">
                <a:latin typeface="Avenir" panose="02000503020000020003"/>
              </a:rPr>
              <a:t>with R</a:t>
            </a:r>
          </a:p>
        </p:txBody>
      </p:sp>
      <p:pic>
        <p:nvPicPr>
          <p:cNvPr id="26" name="Picture 2" descr="R (programming language) - Wikipedia">
            <a:extLst>
              <a:ext uri="{FF2B5EF4-FFF2-40B4-BE49-F238E27FC236}">
                <a16:creationId xmlns:a16="http://schemas.microsoft.com/office/drawing/2014/main" id="{91C4567B-CC3A-F74C-A3C3-BCAEC7843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037" y="387867"/>
            <a:ext cx="1523113" cy="1180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9285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164706-6347-AA46-A512-61621D17EB02}"/>
              </a:ext>
            </a:extLst>
          </p:cNvPr>
          <p:cNvSpPr txBox="1">
            <a:spLocks/>
          </p:cNvSpPr>
          <p:nvPr/>
        </p:nvSpPr>
        <p:spPr>
          <a:xfrm>
            <a:off x="393864" y="-513709"/>
            <a:ext cx="11092620" cy="31027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algn="l"/>
            <a:endParaRPr lang="en-US" sz="2800" dirty="0">
              <a:latin typeface="Avenir" panose="02000503020000020003"/>
            </a:endParaRPr>
          </a:p>
        </p:txBody>
      </p:sp>
      <p:sp>
        <p:nvSpPr>
          <p:cNvPr id="7" name="Rectangle: Rounded Corners 48">
            <a:extLst>
              <a:ext uri="{FF2B5EF4-FFF2-40B4-BE49-F238E27FC236}">
                <a16:creationId xmlns:a16="http://schemas.microsoft.com/office/drawing/2014/main" id="{4AD55239-A598-F642-A86B-66E4ED9F5E67}"/>
              </a:ext>
            </a:extLst>
          </p:cNvPr>
          <p:cNvSpPr/>
          <p:nvPr/>
        </p:nvSpPr>
        <p:spPr>
          <a:xfrm>
            <a:off x="238038" y="731726"/>
            <a:ext cx="11744696" cy="5928381"/>
          </a:xfrm>
          <a:prstGeom prst="roundRect">
            <a:avLst>
              <a:gd name="adj" fmla="val 7136"/>
            </a:avLst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B81E19-99E8-FB42-8374-B45833643651}"/>
              </a:ext>
            </a:extLst>
          </p:cNvPr>
          <p:cNvSpPr txBox="1"/>
          <p:nvPr/>
        </p:nvSpPr>
        <p:spPr>
          <a:xfrm>
            <a:off x="2890822" y="132738"/>
            <a:ext cx="60987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" panose="02000503020000020003"/>
              </a:rPr>
              <a:t>CLASS SUMMARY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1D49D2-C367-8344-BF50-59B95FC6EB12}"/>
              </a:ext>
            </a:extLst>
          </p:cNvPr>
          <p:cNvSpPr txBox="1"/>
          <p:nvPr/>
        </p:nvSpPr>
        <p:spPr>
          <a:xfrm>
            <a:off x="983953" y="1363960"/>
            <a:ext cx="991244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="1" dirty="0">
              <a:solidFill>
                <a:srgbClr val="333333"/>
              </a:solidFill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333333"/>
                </a:solidFill>
                <a:latin typeface="Avenir Book" panose="02000503020000020003" pitchFamily="2" charset="0"/>
              </a:rPr>
              <a:t>Enrichment analysis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333333"/>
              </a:solidFill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333333"/>
                </a:solidFill>
                <a:latin typeface="Avenir Book" panose="02000503020000020003" pitchFamily="2" charset="0"/>
              </a:rPr>
              <a:t>Hands-on: use R for Enrichment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333333"/>
              </a:solidFill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333333"/>
                </a:solidFill>
                <a:latin typeface="Avenir Book" panose="02000503020000020003" pitchFamily="2" charset="0"/>
              </a:rPr>
              <a:t>Build Protein-Protein Interaction (PPI) Networks to explore functional connections between genes.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333333"/>
              </a:solidFill>
              <a:latin typeface="Avenir Book" panose="02000503020000020003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333333"/>
                </a:solidFill>
                <a:latin typeface="Avenir Book" panose="02000503020000020003" pitchFamily="2" charset="0"/>
              </a:rPr>
              <a:t>Explore drug repurposing opportunities based on RNA-seq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b="1" dirty="0">
              <a:solidFill>
                <a:srgbClr val="333333"/>
              </a:solidFill>
              <a:latin typeface="Avenir Book" panose="02000503020000020003" pitchFamily="2" charset="0"/>
            </a:endParaRPr>
          </a:p>
          <a:p>
            <a:endParaRPr lang="en-US" sz="2800" b="1" dirty="0">
              <a:solidFill>
                <a:srgbClr val="333333"/>
              </a:solidFill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1792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164706-6347-AA46-A512-61621D17EB02}"/>
              </a:ext>
            </a:extLst>
          </p:cNvPr>
          <p:cNvSpPr txBox="1">
            <a:spLocks/>
          </p:cNvSpPr>
          <p:nvPr/>
        </p:nvSpPr>
        <p:spPr>
          <a:xfrm>
            <a:off x="380216" y="326203"/>
            <a:ext cx="11092620" cy="31027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algn="l"/>
            <a:endParaRPr lang="en-US" sz="2800" dirty="0">
              <a:latin typeface="Avenir" panose="02000503020000020003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B81E19-99E8-FB42-8374-B45833643651}"/>
              </a:ext>
            </a:extLst>
          </p:cNvPr>
          <p:cNvSpPr txBox="1"/>
          <p:nvPr/>
        </p:nvSpPr>
        <p:spPr>
          <a:xfrm>
            <a:off x="1925802" y="263887"/>
            <a:ext cx="8340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latin typeface="Avenir" panose="02000503020000020003"/>
              </a:rPr>
              <a:t>RNAseq</a:t>
            </a:r>
            <a:endParaRPr lang="en-US" sz="3200" b="1" dirty="0">
              <a:latin typeface="Avenir" panose="02000503020000020003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163E37-F839-294B-AA89-30994A4C304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2221" b="48313"/>
          <a:stretch/>
        </p:blipFill>
        <p:spPr>
          <a:xfrm>
            <a:off x="2904334" y="848662"/>
            <a:ext cx="6540632" cy="487632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AE87FA5-BC7F-5848-ADA2-9B3344CC7D4B}"/>
              </a:ext>
            </a:extLst>
          </p:cNvPr>
          <p:cNvSpPr txBox="1"/>
          <p:nvPr/>
        </p:nvSpPr>
        <p:spPr>
          <a:xfrm>
            <a:off x="4216196" y="5853913"/>
            <a:ext cx="3916907" cy="40011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Avenir Book" panose="02000503020000020003" pitchFamily="2" charset="0"/>
              </a:rPr>
              <a:t>QUANTIFY GENE EXPRESSION</a:t>
            </a:r>
            <a:endParaRPr lang="en-US" sz="2800" dirty="0">
              <a:solidFill>
                <a:srgbClr val="C00000"/>
              </a:solidFill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147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C164706-6347-AA46-A512-61621D17EB02}"/>
              </a:ext>
            </a:extLst>
          </p:cNvPr>
          <p:cNvSpPr txBox="1">
            <a:spLocks/>
          </p:cNvSpPr>
          <p:nvPr/>
        </p:nvSpPr>
        <p:spPr>
          <a:xfrm>
            <a:off x="393864" y="-72225"/>
            <a:ext cx="11092620" cy="31027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en-US" sz="2800" dirty="0">
              <a:latin typeface="Avenir" panose="02000503020000020003"/>
            </a:endParaRPr>
          </a:p>
          <a:p>
            <a:pPr algn="l"/>
            <a:endParaRPr lang="en-US" sz="2800" dirty="0">
              <a:latin typeface="Avenir" panose="02000503020000020003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B81E19-99E8-FB42-8374-B45833643651}"/>
              </a:ext>
            </a:extLst>
          </p:cNvPr>
          <p:cNvSpPr txBox="1"/>
          <p:nvPr/>
        </p:nvSpPr>
        <p:spPr>
          <a:xfrm>
            <a:off x="1925802" y="263887"/>
            <a:ext cx="83403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" panose="02000503020000020003"/>
              </a:rPr>
              <a:t>RNA-seq</a:t>
            </a:r>
          </a:p>
        </p:txBody>
      </p:sp>
      <p:pic>
        <p:nvPicPr>
          <p:cNvPr id="3074" name="Picture 2" descr="Next Gen RNA Sequencing | Omega Bioservices">
            <a:extLst>
              <a:ext uri="{FF2B5EF4-FFF2-40B4-BE49-F238E27FC236}">
                <a16:creationId xmlns:a16="http://schemas.microsoft.com/office/drawing/2014/main" id="{53A9313D-A011-2544-A485-361D39002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0205" y="1975436"/>
            <a:ext cx="9131590" cy="2907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A89CAE5-913C-884F-B68E-BA8ED09E2A98}"/>
              </a:ext>
            </a:extLst>
          </p:cNvPr>
          <p:cNvSpPr/>
          <p:nvPr/>
        </p:nvSpPr>
        <p:spPr>
          <a:xfrm>
            <a:off x="7779224" y="1779765"/>
            <a:ext cx="2702257" cy="3102797"/>
          </a:xfrm>
          <a:prstGeom prst="roundRect">
            <a:avLst/>
          </a:prstGeom>
          <a:noFill/>
          <a:ln w="28575">
            <a:solidFill>
              <a:srgbClr val="E224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238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79B81E19-99E8-FB42-8374-B45833643651}"/>
              </a:ext>
            </a:extLst>
          </p:cNvPr>
          <p:cNvSpPr txBox="1"/>
          <p:nvPr/>
        </p:nvSpPr>
        <p:spPr>
          <a:xfrm>
            <a:off x="1283127" y="271351"/>
            <a:ext cx="88429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" panose="02000503020000020003"/>
              </a:rPr>
              <a:t>DIFFERENTIAL EXPRESSION ANALYSIS</a:t>
            </a:r>
          </a:p>
        </p:txBody>
      </p:sp>
      <p:sp>
        <p:nvSpPr>
          <p:cNvPr id="23" name="Segnaposto contenuto 1">
            <a:extLst>
              <a:ext uri="{FF2B5EF4-FFF2-40B4-BE49-F238E27FC236}">
                <a16:creationId xmlns:a16="http://schemas.microsoft.com/office/drawing/2014/main" id="{B7FCB719-12F5-0B49-BC60-C7A18A74AF3A}"/>
              </a:ext>
            </a:extLst>
          </p:cNvPr>
          <p:cNvSpPr txBox="1">
            <a:spLocks/>
          </p:cNvSpPr>
          <p:nvPr/>
        </p:nvSpPr>
        <p:spPr>
          <a:xfrm>
            <a:off x="980180" y="1193907"/>
            <a:ext cx="9337527" cy="3258933"/>
          </a:xfr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b="1" dirty="0">
                <a:latin typeface="Avenir Book" panose="02000503020000020003" pitchFamily="2" charset="0"/>
              </a:rPr>
              <a:t>DIFFERENT PACKAGES AND ALGORITHMS ARE AVAILABLE</a:t>
            </a:r>
          </a:p>
          <a:p>
            <a:endParaRPr lang="it-IT" sz="2000" b="1" dirty="0">
              <a:latin typeface="Avenir Book" panose="02000503020000020003" pitchFamily="2" charset="0"/>
            </a:endParaRPr>
          </a:p>
          <a:p>
            <a:pPr lvl="1"/>
            <a:r>
              <a:rPr lang="it-IT" b="1" i="1" dirty="0">
                <a:latin typeface="Avenir Book" panose="02000503020000020003" pitchFamily="2" charset="0"/>
              </a:rPr>
              <a:t>Limma</a:t>
            </a:r>
          </a:p>
          <a:p>
            <a:pPr lvl="1"/>
            <a:r>
              <a:rPr lang="it-IT" b="1" i="1" dirty="0" err="1">
                <a:latin typeface="Avenir Book" panose="02000503020000020003" pitchFamily="2" charset="0"/>
              </a:rPr>
              <a:t>edgeR</a:t>
            </a:r>
            <a:endParaRPr lang="it-IT" b="1" i="1" dirty="0">
              <a:latin typeface="Avenir Book" panose="02000503020000020003" pitchFamily="2" charset="0"/>
            </a:endParaRPr>
          </a:p>
          <a:p>
            <a:pPr lvl="1"/>
            <a:r>
              <a:rPr lang="it-IT" b="1" i="1" dirty="0" err="1">
                <a:latin typeface="Avenir Book" panose="02000503020000020003" pitchFamily="2" charset="0"/>
              </a:rPr>
              <a:t>DESeq</a:t>
            </a:r>
            <a:endParaRPr lang="it-IT" b="1" i="1" dirty="0">
              <a:latin typeface="Avenir Book" panose="02000503020000020003" pitchFamily="2" charset="0"/>
            </a:endParaRPr>
          </a:p>
          <a:p>
            <a:pPr lvl="1"/>
            <a:r>
              <a:rPr lang="it-IT" b="1" i="1" dirty="0">
                <a:latin typeface="Avenir Book" panose="02000503020000020003" pitchFamily="2" charset="0"/>
              </a:rPr>
              <a:t>DESeq2</a:t>
            </a:r>
          </a:p>
          <a:p>
            <a:pPr lvl="1"/>
            <a:endParaRPr lang="it-IT" b="1" i="1" dirty="0">
              <a:latin typeface="Avenir Book" panose="02000503020000020003" pitchFamily="2" charset="0"/>
            </a:endParaRPr>
          </a:p>
          <a:p>
            <a:pPr marL="457200" lvl="1" indent="0">
              <a:buNone/>
            </a:pPr>
            <a:r>
              <a:rPr lang="it-IT" b="1" i="1" dirty="0">
                <a:latin typeface="Avenir Book" panose="02000503020000020003" pitchFamily="2" charset="0"/>
              </a:rPr>
              <a:t>…</a:t>
            </a:r>
            <a:endParaRPr lang="it-IT" i="1" dirty="0">
              <a:latin typeface="Avenir Book" panose="02000503020000020003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540553-D179-C049-A739-219A3A315E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99"/>
          <a:stretch/>
        </p:blipFill>
        <p:spPr>
          <a:xfrm>
            <a:off x="5175048" y="3766167"/>
            <a:ext cx="6873815" cy="2255604"/>
          </a:xfrm>
          <a:prstGeom prst="rect">
            <a:avLst/>
          </a:prstGeom>
        </p:spPr>
      </p:pic>
      <p:pic>
        <p:nvPicPr>
          <p:cNvPr id="26" name="Picture 2" descr="R (programming language) - Wikipedia">
            <a:extLst>
              <a:ext uri="{FF2B5EF4-FFF2-40B4-BE49-F238E27FC236}">
                <a16:creationId xmlns:a16="http://schemas.microsoft.com/office/drawing/2014/main" id="{91C4567B-CC3A-F74C-A3C3-BCAEC78434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6037" y="387867"/>
            <a:ext cx="1523113" cy="11804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egnaposto contenuto 1">
            <a:extLst>
              <a:ext uri="{FF2B5EF4-FFF2-40B4-BE49-F238E27FC236}">
                <a16:creationId xmlns:a16="http://schemas.microsoft.com/office/drawing/2014/main" id="{F4DC3F7C-2B17-1338-5DB0-254ADD5B43D0}"/>
              </a:ext>
            </a:extLst>
          </p:cNvPr>
          <p:cNvSpPr txBox="1">
            <a:spLocks/>
          </p:cNvSpPr>
          <p:nvPr/>
        </p:nvSpPr>
        <p:spPr>
          <a:xfrm>
            <a:off x="5049500" y="2009449"/>
            <a:ext cx="5616575" cy="1180454"/>
          </a:xfrm>
          <a:prstGeom prst="rect">
            <a:avLst/>
          </a:prstGeom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Arial" pitchFamily="34" charset="0"/>
              <a:buChar char="•"/>
              <a:defRPr/>
            </a:pPr>
            <a:r>
              <a:rPr lang="en-AU" b="1" dirty="0">
                <a:solidFill>
                  <a:srgbClr val="000000"/>
                </a:solidFill>
                <a:latin typeface="Avenir Book" panose="02000503020000020003" pitchFamily="2" charset="0"/>
              </a:rPr>
              <a:t>Determine which genes have significant expression change under a condition (disease vs control, treatments, etc)</a:t>
            </a:r>
          </a:p>
        </p:txBody>
      </p:sp>
      <p:sp>
        <p:nvSpPr>
          <p:cNvPr id="6" name="Segnaposto contenuto 1">
            <a:extLst>
              <a:ext uri="{FF2B5EF4-FFF2-40B4-BE49-F238E27FC236}">
                <a16:creationId xmlns:a16="http://schemas.microsoft.com/office/drawing/2014/main" id="{EE267C92-3509-8935-A827-1902A48F2463}"/>
              </a:ext>
            </a:extLst>
          </p:cNvPr>
          <p:cNvSpPr txBox="1">
            <a:spLocks/>
          </p:cNvSpPr>
          <p:nvPr/>
        </p:nvSpPr>
        <p:spPr>
          <a:xfrm>
            <a:off x="757118" y="4589444"/>
            <a:ext cx="4292382" cy="1180454"/>
          </a:xfrm>
          <a:prstGeom prst="rect">
            <a:avLst/>
          </a:prstGeom>
        </p:spPr>
        <p:txBody>
          <a:bodyPr/>
          <a:lstStyle/>
          <a:p>
            <a:pPr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b="1" dirty="0">
                <a:solidFill>
                  <a:srgbClr val="E22440"/>
                </a:solidFill>
                <a:latin typeface="Avenir Book" panose="02000503020000020003" pitchFamily="2" charset="0"/>
              </a:rPr>
              <a:t>OUTPUT</a:t>
            </a:r>
          </a:p>
          <a:p>
            <a:pPr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b="1" dirty="0">
                <a:solidFill>
                  <a:srgbClr val="000000"/>
                </a:solidFill>
                <a:latin typeface="Avenir Book" panose="02000503020000020003" pitchFamily="2" charset="0"/>
              </a:rPr>
              <a:t>List of genes</a:t>
            </a:r>
          </a:p>
          <a:p>
            <a:pPr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b="1" dirty="0">
                <a:solidFill>
                  <a:srgbClr val="000000"/>
                </a:solidFill>
                <a:latin typeface="Avenir Book" panose="02000503020000020003" pitchFamily="2" charset="0"/>
              </a:rPr>
              <a:t>Differential expression (Fold Change)</a:t>
            </a:r>
          </a:p>
          <a:p>
            <a:pPr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b="1" dirty="0">
                <a:solidFill>
                  <a:srgbClr val="000000"/>
                </a:solidFill>
                <a:latin typeface="Avenir Book" panose="02000503020000020003" pitchFamily="2" charset="0"/>
              </a:rPr>
              <a:t>P-values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A04B241-9367-97AB-39EC-8DD4C5A503CF}"/>
              </a:ext>
            </a:extLst>
          </p:cNvPr>
          <p:cNvSpPr/>
          <p:nvPr/>
        </p:nvSpPr>
        <p:spPr>
          <a:xfrm>
            <a:off x="757117" y="4589988"/>
            <a:ext cx="4087665" cy="13567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36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4B34F-40A0-0033-FDD6-E9697CC06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68A36910-872E-E1E6-2E9E-17503FCA33EA}"/>
              </a:ext>
            </a:extLst>
          </p:cNvPr>
          <p:cNvSpPr txBox="1"/>
          <p:nvPr/>
        </p:nvSpPr>
        <p:spPr>
          <a:xfrm>
            <a:off x="1283127" y="271351"/>
            <a:ext cx="88429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" panose="02000503020000020003"/>
              </a:rPr>
              <a:t>ENRICHMENT ANALYSIS</a:t>
            </a:r>
          </a:p>
        </p:txBody>
      </p:sp>
      <p:sp>
        <p:nvSpPr>
          <p:cNvPr id="4" name="Segnaposto contenuto 1">
            <a:extLst>
              <a:ext uri="{FF2B5EF4-FFF2-40B4-BE49-F238E27FC236}">
                <a16:creationId xmlns:a16="http://schemas.microsoft.com/office/drawing/2014/main" id="{6DE516B9-297F-B9BD-8BDC-A0DEA088371A}"/>
              </a:ext>
            </a:extLst>
          </p:cNvPr>
          <p:cNvSpPr txBox="1">
            <a:spLocks/>
          </p:cNvSpPr>
          <p:nvPr/>
        </p:nvSpPr>
        <p:spPr>
          <a:xfrm>
            <a:off x="3746150" y="1085703"/>
            <a:ext cx="4292382" cy="1180454"/>
          </a:xfrm>
          <a:prstGeom prst="rect">
            <a:avLst/>
          </a:prstGeom>
        </p:spPr>
        <p:txBody>
          <a:bodyPr/>
          <a:lstStyle/>
          <a:p>
            <a:pPr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b="1" dirty="0">
                <a:solidFill>
                  <a:srgbClr val="E22440"/>
                </a:solidFill>
                <a:latin typeface="Avenir Book" panose="02000503020000020003" pitchFamily="2" charset="0"/>
              </a:rPr>
              <a:t>INPUT</a:t>
            </a:r>
          </a:p>
          <a:p>
            <a:pPr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b="1" dirty="0">
                <a:solidFill>
                  <a:srgbClr val="000000"/>
                </a:solidFill>
                <a:latin typeface="Avenir Book" panose="02000503020000020003" pitchFamily="2" charset="0"/>
              </a:rPr>
              <a:t>List of genes</a:t>
            </a:r>
          </a:p>
          <a:p>
            <a:pPr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b="1" dirty="0">
                <a:solidFill>
                  <a:srgbClr val="000000"/>
                </a:solidFill>
                <a:latin typeface="Avenir Book" panose="02000503020000020003" pitchFamily="2" charset="0"/>
              </a:rPr>
              <a:t>Differential expression (Fold Change)</a:t>
            </a:r>
          </a:p>
          <a:p>
            <a:pPr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b="1" dirty="0">
                <a:solidFill>
                  <a:srgbClr val="000000"/>
                </a:solidFill>
                <a:latin typeface="Avenir Book" panose="02000503020000020003" pitchFamily="2" charset="0"/>
              </a:rPr>
              <a:t>P-values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E7DC9E9-9487-BB6C-5B23-4142406E3CD6}"/>
              </a:ext>
            </a:extLst>
          </p:cNvPr>
          <p:cNvSpPr/>
          <p:nvPr/>
        </p:nvSpPr>
        <p:spPr>
          <a:xfrm>
            <a:off x="3746149" y="1086247"/>
            <a:ext cx="4087665" cy="13567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gnaposto contenuto 1">
            <a:extLst>
              <a:ext uri="{FF2B5EF4-FFF2-40B4-BE49-F238E27FC236}">
                <a16:creationId xmlns:a16="http://schemas.microsoft.com/office/drawing/2014/main" id="{BBF12DFD-B470-1A6D-8995-F101C9C0DCE1}"/>
              </a:ext>
            </a:extLst>
          </p:cNvPr>
          <p:cNvSpPr txBox="1">
            <a:spLocks/>
          </p:cNvSpPr>
          <p:nvPr/>
        </p:nvSpPr>
        <p:spPr>
          <a:xfrm>
            <a:off x="57761" y="3494456"/>
            <a:ext cx="5834580" cy="584775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sz="2400" b="1" dirty="0">
                <a:solidFill>
                  <a:srgbClr val="000000"/>
                </a:solidFill>
                <a:latin typeface="Avenir Book" panose="02000503020000020003" pitchFamily="2" charset="0"/>
              </a:rPr>
              <a:t>1. Overrepresentation Enrichment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414E5E4-287F-0DA2-F5D4-5D24C58A4AF2}"/>
              </a:ext>
            </a:extLst>
          </p:cNvPr>
          <p:cNvSpPr txBox="1"/>
          <p:nvPr/>
        </p:nvSpPr>
        <p:spPr>
          <a:xfrm>
            <a:off x="537261" y="4151819"/>
            <a:ext cx="583458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Choose a threshold of expression difference to select </a:t>
            </a:r>
            <a:r>
              <a:rPr lang="en-US" dirty="0">
                <a:solidFill>
                  <a:srgbClr val="E22440"/>
                </a:solidFill>
                <a:latin typeface="Avenir Book" panose="02000503020000020003" pitchFamily="2" charset="0"/>
              </a:rPr>
              <a:t>DIFFERENTIALLY EXPRESSED GENES - DEGs  </a:t>
            </a:r>
          </a:p>
          <a:p>
            <a:r>
              <a:rPr lang="en-US" dirty="0">
                <a:latin typeface="Avenir Book" panose="02000503020000020003" pitchFamily="2" charset="0"/>
              </a:rPr>
              <a:t>(e.g. |</a:t>
            </a:r>
            <a:r>
              <a:rPr lang="en-US" dirty="0" err="1">
                <a:latin typeface="Avenir Book" panose="02000503020000020003" pitchFamily="2" charset="0"/>
              </a:rPr>
              <a:t>LogFC</a:t>
            </a:r>
            <a:r>
              <a:rPr lang="en-US" dirty="0">
                <a:latin typeface="Avenir Book" panose="02000503020000020003" pitchFamily="2" charset="0"/>
              </a:rPr>
              <a:t>|&lt;2 and p value&lt; 0.01)</a:t>
            </a:r>
          </a:p>
          <a:p>
            <a:endParaRPr lang="en-US" dirty="0">
              <a:latin typeface="Avenir Book" panose="02000503020000020003" pitchFamily="2" charset="0"/>
            </a:endParaRPr>
          </a:p>
          <a:p>
            <a:r>
              <a:rPr lang="en-US" dirty="0">
                <a:latin typeface="Avenir Book" panose="02000503020000020003" pitchFamily="2" charset="0"/>
              </a:rPr>
              <a:t>Perform the enrichment on the list of DEGs</a:t>
            </a:r>
          </a:p>
        </p:txBody>
      </p:sp>
      <p:sp>
        <p:nvSpPr>
          <p:cNvPr id="14" name="Segnaposto contenuto 1">
            <a:extLst>
              <a:ext uri="{FF2B5EF4-FFF2-40B4-BE49-F238E27FC236}">
                <a16:creationId xmlns:a16="http://schemas.microsoft.com/office/drawing/2014/main" id="{7A9D7803-7B0D-DEEA-A31B-BCDD0C2CCBD3}"/>
              </a:ext>
            </a:extLst>
          </p:cNvPr>
          <p:cNvSpPr txBox="1">
            <a:spLocks/>
          </p:cNvSpPr>
          <p:nvPr/>
        </p:nvSpPr>
        <p:spPr>
          <a:xfrm>
            <a:off x="6101893" y="3477948"/>
            <a:ext cx="6090107" cy="662298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sz="2400" b="1" dirty="0">
                <a:solidFill>
                  <a:srgbClr val="000000"/>
                </a:solidFill>
                <a:latin typeface="Avenir Book" panose="02000503020000020003" pitchFamily="2" charset="0"/>
              </a:rPr>
              <a:t>2. Gene Set Enrichment Analysis (GSEA)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611DCD-FB59-3352-57F0-60484BCCFCA9}"/>
              </a:ext>
            </a:extLst>
          </p:cNvPr>
          <p:cNvSpPr txBox="1"/>
          <p:nvPr/>
        </p:nvSpPr>
        <p:spPr>
          <a:xfrm>
            <a:off x="6710571" y="4079231"/>
            <a:ext cx="52157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Perform the enrichment on all the genes and their fold change values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16511EB-E6B5-0EB2-B338-25094BFC9FB5}"/>
              </a:ext>
            </a:extLst>
          </p:cNvPr>
          <p:cNvCxnSpPr>
            <a:cxnSpLocks/>
          </p:cNvCxnSpPr>
          <p:nvPr/>
        </p:nvCxnSpPr>
        <p:spPr>
          <a:xfrm flipH="1">
            <a:off x="3488150" y="2564911"/>
            <a:ext cx="1563277" cy="64442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AF3B139-6870-66ED-EF36-274C98D6A4CA}"/>
              </a:ext>
            </a:extLst>
          </p:cNvPr>
          <p:cNvCxnSpPr>
            <a:cxnSpLocks/>
          </p:cNvCxnSpPr>
          <p:nvPr/>
        </p:nvCxnSpPr>
        <p:spPr>
          <a:xfrm>
            <a:off x="6475255" y="2558094"/>
            <a:ext cx="1563277" cy="644425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ow to perform a Gene Set Enrichment Analysis">
            <a:extLst>
              <a:ext uri="{FF2B5EF4-FFF2-40B4-BE49-F238E27FC236}">
                <a16:creationId xmlns:a16="http://schemas.microsoft.com/office/drawing/2014/main" id="{6894A728-8D16-E57A-1CEB-2831A35B13D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89" t="20425" r="12945" b="21076"/>
          <a:stretch/>
        </p:blipFill>
        <p:spPr bwMode="auto">
          <a:xfrm>
            <a:off x="8335782" y="5028982"/>
            <a:ext cx="1965278" cy="1041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9455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584DD3-1DFF-DD14-D7A6-6B2DB3CD47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0C09FA5A-C07D-AEBF-51E9-586C63F6096A}"/>
              </a:ext>
            </a:extLst>
          </p:cNvPr>
          <p:cNvSpPr txBox="1"/>
          <p:nvPr/>
        </p:nvSpPr>
        <p:spPr>
          <a:xfrm>
            <a:off x="342849" y="217656"/>
            <a:ext cx="88429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Avenir" panose="02000503020000020003"/>
              </a:rPr>
              <a:t>Gene Sets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2266D7-3CC2-BEAA-D5F3-5B1CC78BE0A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4389"/>
          <a:stretch/>
        </p:blipFill>
        <p:spPr>
          <a:xfrm>
            <a:off x="1519465" y="802431"/>
            <a:ext cx="10002139" cy="5837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343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64DA3B-AAEE-8867-4545-6E2735FB1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C606EED-E2DA-DCDD-2ED6-CE119C1224C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95" r="26750"/>
          <a:stretch/>
        </p:blipFill>
        <p:spPr>
          <a:xfrm>
            <a:off x="8713177" y="1404911"/>
            <a:ext cx="3135974" cy="505421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232F0760-E7C7-3F6E-0B69-0B303C16C2FB}"/>
              </a:ext>
            </a:extLst>
          </p:cNvPr>
          <p:cNvSpPr txBox="1"/>
          <p:nvPr/>
        </p:nvSpPr>
        <p:spPr>
          <a:xfrm>
            <a:off x="342849" y="217656"/>
            <a:ext cx="88429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Avenir" panose="02000503020000020003"/>
              </a:rPr>
              <a:t>GENE ONTOLOGY ENRICHMENT ANALYSIS</a:t>
            </a:r>
          </a:p>
        </p:txBody>
      </p:sp>
      <p:pic>
        <p:nvPicPr>
          <p:cNvPr id="2050" name="Picture 2" descr="Gene Ontology Resource">
            <a:extLst>
              <a:ext uri="{FF2B5EF4-FFF2-40B4-BE49-F238E27FC236}">
                <a16:creationId xmlns:a16="http://schemas.microsoft.com/office/drawing/2014/main" id="{FA7019F7-C81A-6C99-C4A6-4A044A8EDE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7032" y="964898"/>
            <a:ext cx="4676145" cy="120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8D413EB-5C76-7BAF-BEF6-4BB452AD60D5}"/>
              </a:ext>
            </a:extLst>
          </p:cNvPr>
          <p:cNvSpPr txBox="1"/>
          <p:nvPr/>
        </p:nvSpPr>
        <p:spPr>
          <a:xfrm>
            <a:off x="342849" y="2471098"/>
            <a:ext cx="8607188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Avenir Book" panose="02000503020000020003" pitchFamily="2" charset="0"/>
              </a:rPr>
              <a:t>The Gene Ontology (GO) knowledgebase is the world’s largest source of information on the functions of genes.</a:t>
            </a:r>
          </a:p>
          <a:p>
            <a:endParaRPr lang="en-US" sz="2800" dirty="0">
              <a:latin typeface="Avenir Book" panose="02000503020000020003" pitchFamily="2" charset="0"/>
            </a:endParaRPr>
          </a:p>
          <a:p>
            <a:r>
              <a:rPr lang="en-US" sz="2800" dirty="0">
                <a:latin typeface="Avenir Book" panose="02000503020000020003" pitchFamily="2" charset="0"/>
              </a:rPr>
              <a:t>Genes are associated to:</a:t>
            </a:r>
          </a:p>
          <a:p>
            <a:endParaRPr lang="en-US" sz="2800" dirty="0">
              <a:latin typeface="Avenir Book" panose="02000503020000020003" pitchFamily="2" charset="0"/>
            </a:endParaRPr>
          </a:p>
          <a:p>
            <a:pPr marL="457200" indent="-457200">
              <a:buFontTx/>
              <a:buChar char="-"/>
            </a:pPr>
            <a:r>
              <a:rPr lang="en-US" sz="2800" dirty="0">
                <a:latin typeface="Avenir Book" panose="02000503020000020003" pitchFamily="2" charset="0"/>
              </a:rPr>
              <a:t>Biological Process (BP)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latin typeface="Avenir Book" panose="02000503020000020003" pitchFamily="2" charset="0"/>
              </a:rPr>
              <a:t>Molecular Function (FF)</a:t>
            </a:r>
          </a:p>
          <a:p>
            <a:pPr marL="457200" indent="-457200">
              <a:buFontTx/>
              <a:buChar char="-"/>
            </a:pPr>
            <a:r>
              <a:rPr lang="en-US" sz="2800" dirty="0">
                <a:latin typeface="Avenir Book" panose="02000503020000020003" pitchFamily="2" charset="0"/>
              </a:rPr>
              <a:t>Cellular Component (CC)</a:t>
            </a:r>
          </a:p>
        </p:txBody>
      </p:sp>
    </p:spTree>
    <p:extLst>
      <p:ext uri="{BB962C8B-B14F-4D97-AF65-F5344CB8AC3E}">
        <p14:creationId xmlns:p14="http://schemas.microsoft.com/office/powerpoint/2010/main" val="232588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05FE9A-0BCE-F53B-7746-1ABB7FCA12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Segnaposto contenuto 1">
            <a:extLst>
              <a:ext uri="{FF2B5EF4-FFF2-40B4-BE49-F238E27FC236}">
                <a16:creationId xmlns:a16="http://schemas.microsoft.com/office/drawing/2014/main" id="{B72FCDB2-3B92-A599-541B-50CE2F06B5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4484" y="1064854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sz="2000" b="1" dirty="0">
                <a:latin typeface="Avenir Book" panose="02000503020000020003" pitchFamily="2" charset="0"/>
              </a:rPr>
              <a:t>Hypergeometric distribution</a:t>
            </a:r>
          </a:p>
          <a:p>
            <a:pPr>
              <a:lnSpc>
                <a:spcPts val="1800"/>
              </a:lnSpc>
              <a:buNone/>
            </a:pPr>
            <a:r>
              <a:rPr lang="en-US" altLang="en-US" sz="2000" dirty="0">
                <a:latin typeface="Avenir Book" panose="02000503020000020003" pitchFamily="2" charset="0"/>
              </a:rPr>
              <a:t>	</a:t>
            </a:r>
            <a:r>
              <a:rPr lang="en-US" altLang="en-US" sz="2000" i="1" dirty="0">
                <a:latin typeface="Avenir Book" panose="02000503020000020003" pitchFamily="2" charset="0"/>
              </a:rPr>
              <a:t>p value = probability of obtaining the observed configuration or a more extreme one</a:t>
            </a:r>
            <a:endParaRPr lang="en-US" altLang="en-US" sz="2000" dirty="0">
              <a:latin typeface="Avenir Book" panose="02000503020000020003" pitchFamily="2" charset="0"/>
            </a:endParaRPr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49FD035D-820E-FD40-EDA2-A7407E968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120" y="74642"/>
            <a:ext cx="10938679" cy="785813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sz="3200" b="1" dirty="0">
                <a:latin typeface="Avenir Book" panose="02000503020000020003" pitchFamily="2" charset="0"/>
              </a:rPr>
              <a:t>1. Overrepresentation Enrichment : Fisher’s test</a:t>
            </a:r>
          </a:p>
        </p:txBody>
      </p:sp>
      <p:sp>
        <p:nvSpPr>
          <p:cNvPr id="6" name="Segnaposto contenuto 1">
            <a:extLst>
              <a:ext uri="{FF2B5EF4-FFF2-40B4-BE49-F238E27FC236}">
                <a16:creationId xmlns:a16="http://schemas.microsoft.com/office/drawing/2014/main" id="{46811F5E-23CE-98E4-DFFE-3492A6C04E82}"/>
              </a:ext>
            </a:extLst>
          </p:cNvPr>
          <p:cNvSpPr txBox="1">
            <a:spLocks/>
          </p:cNvSpPr>
          <p:nvPr/>
        </p:nvSpPr>
        <p:spPr>
          <a:xfrm>
            <a:off x="5014947" y="2361983"/>
            <a:ext cx="6191476" cy="1298280"/>
          </a:xfrm>
          <a:prstGeom prst="rect">
            <a:avLst/>
          </a:prstGeom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accent4">
                  <a:lumMod val="75000"/>
                </a:schemeClr>
              </a:buClr>
              <a:buFont typeface="Arial" pitchFamily="34" charset="0"/>
              <a:buChar char="•"/>
              <a:defRPr/>
            </a:pPr>
            <a:r>
              <a:rPr lang="en-AU" dirty="0">
                <a:solidFill>
                  <a:srgbClr val="000000"/>
                </a:solidFill>
                <a:latin typeface="Avenir Book" panose="02000503020000020003" pitchFamily="2" charset="0"/>
              </a:rPr>
              <a:t>If I randomly </a:t>
            </a:r>
            <a:r>
              <a:rPr lang="en-AU" dirty="0">
                <a:latin typeface="Avenir Book" panose="02000503020000020003" pitchFamily="2" charset="0"/>
              </a:rPr>
              <a:t>extract </a:t>
            </a:r>
            <a:r>
              <a:rPr lang="en-AU" dirty="0">
                <a:solidFill>
                  <a:schemeClr val="accent3">
                    <a:lumMod val="50000"/>
                  </a:schemeClr>
                </a:solidFill>
                <a:latin typeface="Avenir Book" panose="02000503020000020003" pitchFamily="2" charset="0"/>
              </a:rPr>
              <a:t>300</a:t>
            </a:r>
            <a:r>
              <a:rPr lang="en-AU" dirty="0">
                <a:solidFill>
                  <a:srgbClr val="000000"/>
                </a:solidFill>
                <a:latin typeface="Avenir Book" panose="02000503020000020003" pitchFamily="2" charset="0"/>
              </a:rPr>
              <a:t> genes from ~</a:t>
            </a:r>
            <a:r>
              <a:rPr lang="en-AU" dirty="0">
                <a:solidFill>
                  <a:schemeClr val="accent6">
                    <a:lumMod val="50000"/>
                  </a:schemeClr>
                </a:solidFill>
                <a:latin typeface="Avenir Book" panose="02000503020000020003" pitchFamily="2" charset="0"/>
              </a:rPr>
              <a:t>30,000</a:t>
            </a:r>
            <a:r>
              <a:rPr lang="en-AU" dirty="0">
                <a:solidFill>
                  <a:srgbClr val="000000"/>
                </a:solidFill>
                <a:latin typeface="Avenir Book" panose="02000503020000020003" pitchFamily="2" charset="0"/>
              </a:rPr>
              <a:t> (of which </a:t>
            </a:r>
            <a:r>
              <a:rPr lang="en-AU" dirty="0">
                <a:solidFill>
                  <a:schemeClr val="accent6">
                    <a:lumMod val="50000"/>
                  </a:schemeClr>
                </a:solidFill>
                <a:latin typeface="Avenir Book" panose="02000503020000020003" pitchFamily="2" charset="0"/>
              </a:rPr>
              <a:t>40</a:t>
            </a:r>
            <a:r>
              <a:rPr lang="en-AU" dirty="0">
                <a:solidFill>
                  <a:srgbClr val="000000"/>
                </a:solidFill>
                <a:latin typeface="Avenir Book" panose="02000503020000020003" pitchFamily="2" charset="0"/>
              </a:rPr>
              <a:t> are annotated with “p53 </a:t>
            </a:r>
            <a:r>
              <a:rPr lang="en-AU" dirty="0" err="1">
                <a:solidFill>
                  <a:srgbClr val="000000"/>
                </a:solidFill>
                <a:latin typeface="Avenir Book" panose="02000503020000020003" pitchFamily="2" charset="0"/>
              </a:rPr>
              <a:t>signaling</a:t>
            </a:r>
            <a:r>
              <a:rPr lang="en-AU" dirty="0">
                <a:solidFill>
                  <a:srgbClr val="000000"/>
                </a:solidFill>
                <a:latin typeface="Avenir Book" panose="02000503020000020003" pitchFamily="2" charset="0"/>
              </a:rPr>
              <a:t> pathway”)</a:t>
            </a:r>
          </a:p>
          <a:p>
            <a:pPr marL="342900" indent="-342900"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AU" dirty="0">
                <a:solidFill>
                  <a:srgbClr val="000000"/>
                </a:solidFill>
                <a:latin typeface="Avenir Book" panose="02000503020000020003" pitchFamily="2" charset="0"/>
              </a:rPr>
              <a:t>	</a:t>
            </a:r>
            <a:r>
              <a:rPr lang="en-AU" i="1" dirty="0">
                <a:solidFill>
                  <a:srgbClr val="000000"/>
                </a:solidFill>
                <a:latin typeface="Avenir Book" panose="02000503020000020003" pitchFamily="2" charset="0"/>
              </a:rPr>
              <a:t>What is the probability of obtaining at least 3 genes annotated “p53 </a:t>
            </a:r>
            <a:r>
              <a:rPr lang="en-US" i="1" dirty="0">
                <a:solidFill>
                  <a:srgbClr val="000000"/>
                </a:solidFill>
                <a:latin typeface="Avenir Book" panose="02000503020000020003" pitchFamily="2" charset="0"/>
              </a:rPr>
              <a:t>signaling</a:t>
            </a:r>
            <a:r>
              <a:rPr lang="en-AU" i="1" dirty="0">
                <a:solidFill>
                  <a:srgbClr val="000000"/>
                </a:solidFill>
                <a:latin typeface="Avenir Book" panose="02000503020000020003" pitchFamily="2" charset="0"/>
              </a:rPr>
              <a:t> pathway”?</a:t>
            </a:r>
          </a:p>
        </p:txBody>
      </p:sp>
      <p:graphicFrame>
        <p:nvGraphicFramePr>
          <p:cNvPr id="7" name="Group 38">
            <a:extLst>
              <a:ext uri="{FF2B5EF4-FFF2-40B4-BE49-F238E27FC236}">
                <a16:creationId xmlns:a16="http://schemas.microsoft.com/office/drawing/2014/main" id="{CBEE28AE-5B16-BF50-233E-0D341EC735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4434754"/>
              </p:ext>
            </p:extLst>
          </p:nvPr>
        </p:nvGraphicFramePr>
        <p:xfrm>
          <a:off x="828721" y="2607377"/>
          <a:ext cx="3634105" cy="1097280"/>
        </p:xfrm>
        <a:graphic>
          <a:graphicData uri="http://schemas.openxmlformats.org/drawingml/2006/table">
            <a:tbl>
              <a:tblPr>
                <a:effectLst>
                  <a:reflection blurRad="6350" stA="52000" endA="300" endPos="35000" dir="5400000" sy="-100000" algn="bl" rotWithShape="0"/>
                </a:effectLst>
                <a:tableStyleId>{ED083AE6-46FA-4A59-8FB0-9F97EB10719F}</a:tableStyleId>
              </a:tblPr>
              <a:tblGrid>
                <a:gridCol w="1755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0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74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9432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it-IT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cs typeface="Arial" charset="0"/>
                        </a:rPr>
                        <a:t>DEG</a:t>
                      </a:r>
                      <a:endParaRPr kumimoji="0" lang="it-IT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Genome</a:t>
                      </a:r>
                      <a:endParaRPr kumimoji="0" lang="it-IT" sz="1800" b="1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607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i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IN the pathway</a:t>
                      </a:r>
                      <a:endParaRPr kumimoji="0" lang="it-IT" sz="1800" b="0" i="1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kumimoji="0" 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40</a:t>
                      </a:r>
                      <a:endParaRPr kumimoji="0" 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76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i="1" u="none" strike="noStrike" cap="none" normalizeH="0" baseline="0" dirty="0">
                          <a:ln>
                            <a:noFill/>
                          </a:ln>
                          <a:effectLst/>
                        </a:rPr>
                        <a:t>NOT IN pathway</a:t>
                      </a:r>
                      <a:endParaRPr kumimoji="0" lang="it-IT" sz="1800" b="0" i="1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297</a:t>
                      </a:r>
                      <a:endParaRPr kumimoji="0" 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</a:rPr>
                        <a:t>29,960</a:t>
                      </a:r>
                      <a:endParaRPr kumimoji="0" lang="it-IT" sz="18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+mn-lt"/>
                        <a:cs typeface="Arial" charset="0"/>
                      </a:endParaRPr>
                    </a:p>
                  </a:txBody>
                  <a:tcPr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  <a:alpha val="42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28678" name="Picture 39" descr="pathw">
            <a:extLst>
              <a:ext uri="{FF2B5EF4-FFF2-40B4-BE49-F238E27FC236}">
                <a16:creationId xmlns:a16="http://schemas.microsoft.com/office/drawing/2014/main" id="{89FFAC5C-A2FF-C4A5-E989-B5D6ED6E8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8721" y="4503416"/>
            <a:ext cx="5616575" cy="194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The Database for Annotation, Visualization and Integrated Discovery">
            <a:extLst>
              <a:ext uri="{FF2B5EF4-FFF2-40B4-BE49-F238E27FC236}">
                <a16:creationId xmlns:a16="http://schemas.microsoft.com/office/drawing/2014/main" id="{8182028F-B2C3-7B1F-892B-8809986E1C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572"/>
          <a:stretch/>
        </p:blipFill>
        <p:spPr bwMode="auto">
          <a:xfrm>
            <a:off x="7235088" y="4051969"/>
            <a:ext cx="1860669" cy="544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3E4C9D-AD23-E222-EED1-9A8029B31FF8}"/>
              </a:ext>
            </a:extLst>
          </p:cNvPr>
          <p:cNvSpPr txBox="1"/>
          <p:nvPr/>
        </p:nvSpPr>
        <p:spPr>
          <a:xfrm>
            <a:off x="7144860" y="4788805"/>
            <a:ext cx="352994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https://david.ncifcrf.gov/home.jsp</a:t>
            </a:r>
            <a:endParaRPr lang="en-US" dirty="0"/>
          </a:p>
        </p:txBody>
      </p:sp>
      <p:pic>
        <p:nvPicPr>
          <p:cNvPr id="4098" name="Picture 2" descr="Enrichr | CDRL">
            <a:extLst>
              <a:ext uri="{FF2B5EF4-FFF2-40B4-BE49-F238E27FC236}">
                <a16:creationId xmlns:a16="http://schemas.microsoft.com/office/drawing/2014/main" id="{FBBB81B1-F629-1631-7E23-A0892421E5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612" b="27984"/>
          <a:stretch/>
        </p:blipFill>
        <p:spPr bwMode="auto">
          <a:xfrm>
            <a:off x="7235088" y="5401591"/>
            <a:ext cx="2434445" cy="675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86BA28-4DA9-7F9B-797A-EB4A234775DA}"/>
              </a:ext>
            </a:extLst>
          </p:cNvPr>
          <p:cNvSpPr txBox="1"/>
          <p:nvPr/>
        </p:nvSpPr>
        <p:spPr>
          <a:xfrm>
            <a:off x="7144860" y="6136007"/>
            <a:ext cx="43056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7"/>
              </a:rPr>
              <a:t>https://maayanlab.cloud/Enrichr/</a:t>
            </a:r>
            <a:r>
              <a:rPr lang="en-US" dirty="0"/>
              <a:t> </a:t>
            </a:r>
          </a:p>
        </p:txBody>
      </p:sp>
      <p:sp>
        <p:nvSpPr>
          <p:cNvPr id="8" name="Segnaposto contenuto 1">
            <a:extLst>
              <a:ext uri="{FF2B5EF4-FFF2-40B4-BE49-F238E27FC236}">
                <a16:creationId xmlns:a16="http://schemas.microsoft.com/office/drawing/2014/main" id="{C0EB8FF4-9A40-8A17-5E9E-8E71CD1DE903}"/>
              </a:ext>
            </a:extLst>
          </p:cNvPr>
          <p:cNvSpPr txBox="1">
            <a:spLocks/>
          </p:cNvSpPr>
          <p:nvPr/>
        </p:nvSpPr>
        <p:spPr>
          <a:xfrm>
            <a:off x="758705" y="1177725"/>
            <a:ext cx="2105311" cy="917259"/>
          </a:xfrm>
          <a:prstGeom prst="rect">
            <a:avLst/>
          </a:prstGeom>
        </p:spPr>
        <p:txBody>
          <a:bodyPr/>
          <a:lstStyle/>
          <a:p>
            <a:pPr algn="ctr">
              <a:spcBef>
                <a:spcPct val="20000"/>
              </a:spcBef>
              <a:buClr>
                <a:schemeClr val="accent4">
                  <a:lumMod val="75000"/>
                </a:schemeClr>
              </a:buClr>
              <a:defRPr/>
            </a:pPr>
            <a:r>
              <a:rPr lang="en-US" dirty="0">
                <a:solidFill>
                  <a:srgbClr val="E22440"/>
                </a:solidFill>
                <a:latin typeface="Avenir Book" panose="02000503020000020003" pitchFamily="2" charset="0"/>
              </a:rPr>
              <a:t>START FROM A LIST OF GENES - DEGs</a:t>
            </a:r>
            <a:endParaRPr lang="en-AU" i="1" dirty="0">
              <a:solidFill>
                <a:srgbClr val="E22440"/>
              </a:solidFill>
              <a:latin typeface="Avenir Book" panose="02000503020000020003" pitchFamily="2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A439043-D1CD-AA7D-114A-EE24E748042D}"/>
              </a:ext>
            </a:extLst>
          </p:cNvPr>
          <p:cNvSpPr/>
          <p:nvPr/>
        </p:nvSpPr>
        <p:spPr>
          <a:xfrm>
            <a:off x="528472" y="907831"/>
            <a:ext cx="2565779" cy="1323187"/>
          </a:xfrm>
          <a:prstGeom prst="ellipse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224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16841</TotalTime>
  <Words>485</Words>
  <Application>Microsoft Macintosh PowerPoint</Application>
  <PresentationFormat>Widescreen</PresentationFormat>
  <Paragraphs>113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Avenir</vt:lpstr>
      <vt:lpstr>Avenir Book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1. Overrepresentation Enrichment : Fisher’s test</vt:lpstr>
      <vt:lpstr>1. Overrepresentation Enrichment : Fisher’s test</vt:lpstr>
      <vt:lpstr>2. Gene Set Enrichment Analysis (GSEA)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Thome, Alex - (thome)</dc:creator>
  <cp:lastModifiedBy>Vitali, Francesca - (francescavitali)</cp:lastModifiedBy>
  <cp:revision>581</cp:revision>
  <cp:lastPrinted>2021-03-17T18:50:42Z</cp:lastPrinted>
  <dcterms:created xsi:type="dcterms:W3CDTF">2019-06-28T05:31:01Z</dcterms:created>
  <dcterms:modified xsi:type="dcterms:W3CDTF">2025-02-20T19:13:39Z</dcterms:modified>
</cp:coreProperties>
</file>

<file path=docProps/thumbnail.jpeg>
</file>